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9" r:id="rId10"/>
    <p:sldId id="27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539" autoAdjust="0"/>
    <p:restoredTop sz="94241" autoAdjust="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plotArea>
      <c:layout>
        <c:manualLayout>
          <c:layoutTarget val="inner"/>
          <c:xMode val="edge"/>
          <c:yMode val="edge"/>
          <c:x val="0.12559808612440201"/>
          <c:y val="5.0420168067226885E-2"/>
          <c:w val="0.54545454545454541"/>
          <c:h val="0.6743697478991597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социальных расходов сельского поселения Сорум за 1 полугодие 2016 года (исполнено тыс. рублей) </c:v>
                </c:pt>
              </c:strCache>
            </c:strRef>
          </c:tx>
          <c:spPr>
            <a:solidFill>
              <a:srgbClr val="0000FF"/>
            </a:solidFill>
            <a:ln w="25345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layout>
                <c:manualLayout>
                  <c:x val="-1.0869716621264255E-3"/>
                  <c:y val="-0.2338479854966583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2 171,6</a:t>
                    </a:r>
                    <a:endParaRPr lang="en-US" dirty="0"/>
                  </a:p>
                </c:rich>
              </c:tx>
              <c:spPr>
                <a:noFill/>
                <a:ln w="25345">
                  <a:noFill/>
                </a:ln>
              </c:spPr>
              <c:dLblPos val="ctr"/>
              <c:showVal val="1"/>
            </c:dLbl>
            <c:dLbl>
              <c:idx val="1"/>
              <c:layout>
                <c:manualLayout>
                  <c:x val="1.1641651802950484E-3"/>
                  <c:y val="-8.693758838059134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30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pPr>
                <a:noFill/>
                <a:ln w="25345">
                  <a:noFill/>
                </a:ln>
              </c:spPr>
              <c:dLblPos val="ctr"/>
              <c:showVal val="1"/>
            </c:dLbl>
            <c:dLbl>
              <c:idx val="2"/>
              <c:layout>
                <c:manualLayout>
                  <c:x val="8.9404041047233835E-3"/>
                  <c:y val="-0.3783127418351059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906,9</a:t>
                    </a:r>
                    <a:endParaRPr lang="en-US" dirty="0"/>
                  </a:p>
                </c:rich>
              </c:tx>
              <c:spPr>
                <a:noFill/>
                <a:ln w="25345">
                  <a:noFill/>
                </a:ln>
              </c:spPr>
              <c:dLblPos val="ctr"/>
              <c:showVal val="1"/>
            </c:dLbl>
            <c:spPr>
              <a:noFill/>
              <a:ln w="25345">
                <a:noFill/>
              </a:ln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Культура, кинематография</c:v>
                </c:pt>
                <c:pt idx="1">
                  <c:v>Социальная политика</c:v>
                </c:pt>
                <c:pt idx="2">
                  <c:v>Физическая культура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2171.6</c:v>
                </c:pt>
                <c:pt idx="1">
                  <c:v>30</c:v>
                </c:pt>
                <c:pt idx="2">
                  <c:v>5906.9</c:v>
                </c:pt>
              </c:numCache>
            </c:numRef>
          </c:val>
        </c:ser>
        <c:gapWidth val="100"/>
        <c:overlap val="100"/>
        <c:axId val="178010368"/>
        <c:axId val="178024448"/>
      </c:barChart>
      <c:catAx>
        <c:axId val="17801036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397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8024448"/>
        <c:crosses val="autoZero"/>
        <c:auto val="1"/>
        <c:lblAlgn val="ctr"/>
        <c:lblOffset val="100"/>
      </c:catAx>
      <c:valAx>
        <c:axId val="178024448"/>
        <c:scaling>
          <c:orientation val="minMax"/>
        </c:scaling>
        <c:axPos val="l"/>
        <c:majorGridlines/>
        <c:numFmt formatCode="0.0" sourceLinked="1"/>
        <c:tickLblPos val="nextTo"/>
        <c:crossAx val="178010368"/>
        <c:crosses val="autoZero"/>
        <c:crossBetween val="between"/>
      </c:valAx>
      <c:spPr>
        <a:noFill/>
        <a:ln w="2534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67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464114832535926"/>
          <c:y val="2.5210084033613443E-2"/>
          <c:w val="0.32416267942583765"/>
          <c:h val="0.84033613445378164"/>
        </c:manualLayout>
      </c:layout>
      <c:txPr>
        <a:bodyPr/>
        <a:lstStyle/>
        <a:p>
          <a:pPr>
            <a:defRPr sz="1557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6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</cdr:x>
      <cdr:y>0.20551</cdr:y>
    </cdr:from>
    <cdr:to>
      <cdr:x>0.23241</cdr:x>
      <cdr:y>0.28184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950563" y="921948"/>
          <a:ext cx="792087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0.36701</cdr:x>
      <cdr:y>0.69771</cdr:y>
    </cdr:from>
    <cdr:to>
      <cdr:x>0.45113</cdr:x>
      <cdr:y>0.79423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894778" y="3103749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C51438-35A4-4E8C-B8BC-41E3457A3F12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9656B8-52F0-42A2-92D4-0336D0D99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85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A2857-FE33-4327-ADCD-0ED7F1F28A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656B8-52F0-42A2-92D4-0336D0D9905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CF0A-E968-4E12-84E0-8021A6E5EF73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35B5-D18D-4F94-AB62-5097FB1E2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39A68-7F86-4A50-9744-6BE0B9809FB5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6A15-0322-4AC9-8C51-D44AFC82E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5CEE-44D3-4ADD-B1D1-86AF87DFC41F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AC61-9329-4CFC-8310-3E3BC738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FEC4-26E1-4A2E-94AC-D572B34603D1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B0E9-22C9-4316-9800-E336AB7A9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C488-F10A-48EF-893A-775906B4807A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F972-709C-4C12-A621-5E1E41521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61A1-008B-4E82-860D-B8C5C7580D83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33AC-E4EA-4B13-B443-6438EB47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7B5D-820C-4FD4-83C6-E64D74782EC2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A9A5-FE67-44C3-8172-3F1B19E17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F2BC-4BCC-474A-89B7-804388C19901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0B8C-4DCE-45C7-A72B-EACA6DB7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815D-B3DA-4458-8645-8AD44F66F943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2A57-8627-4F55-AFAD-4F688EC7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18A3-C0AF-40B5-A60B-651F5F7E6004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9B37-9613-4E2D-82FC-D994BE571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4685-31DC-4B97-97FA-2B45E4AFE7E5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B1FF-E638-4ED3-9F8B-8BBFB6EEA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F53ECC3-A032-4601-A654-F8838756A4DD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02AE124-DAA5-4C68-AAB0-97FDA36C2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901" r:id="rId3"/>
    <p:sldLayoutId id="2147483898" r:id="rId4"/>
    <p:sldLayoutId id="2147483897" r:id="rId5"/>
    <p:sldLayoutId id="2147483896" r:id="rId6"/>
    <p:sldLayoutId id="2147483895" r:id="rId7"/>
    <p:sldLayoutId id="2147483894" r:id="rId8"/>
    <p:sldLayoutId id="2147483902" r:id="rId9"/>
    <p:sldLayoutId id="2147483893" r:id="rId10"/>
    <p:sldLayoutId id="214748389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3.xls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" y="1773238"/>
            <a:ext cx="8075612" cy="3984625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об исполнении бюджета поселения за первые 1 полугодие 2016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6620272" cy="108012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</a:p>
        </p:txBody>
      </p:sp>
      <p:pic>
        <p:nvPicPr>
          <p:cNvPr id="14339" name="Рисунок 7" descr="Вырезка экрана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431800"/>
            <a:ext cx="10715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852936"/>
            <a:ext cx="842493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1556792"/>
            <a:ext cx="8136905" cy="2376264"/>
          </a:xfrm>
        </p:spPr>
        <p:txBody>
          <a:bodyPr/>
          <a:lstStyle/>
          <a:p>
            <a:pPr marL="182880" indent="0">
              <a:buNone/>
            </a:pPr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800" i="1" dirty="0" smtClean="0"/>
              <a:t>Администрация сельского поселения </a:t>
            </a:r>
            <a:r>
              <a:rPr lang="ru-RU" sz="2800" i="1" dirty="0" err="1" smtClean="0"/>
              <a:t>Сорум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Адрес фактический: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ru-RU" sz="2400" i="1" dirty="0" smtClean="0"/>
              <a:t> ул.Центральная, 34.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ru-RU" sz="2400" i="1" dirty="0" err="1" smtClean="0"/>
              <a:t>п.Сорум</a:t>
            </a:r>
            <a:r>
              <a:rPr lang="ru-RU" sz="2400" i="1" dirty="0" smtClean="0"/>
              <a:t>, Белоярский р-н, ХМАО-ЮГРА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E-mail</a:t>
            </a:r>
            <a:r>
              <a:rPr lang="ru-RU" sz="2400" i="1" dirty="0" smtClean="0"/>
              <a:t>: </a:t>
            </a:r>
            <a:r>
              <a:rPr lang="en-US" sz="2400" i="1" dirty="0" smtClean="0"/>
              <a:t>admsorum86@yandex.ru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1600" i="1" dirty="0" smtClean="0"/>
              <a:t>Глава администрации </a:t>
            </a:r>
            <a:r>
              <a:rPr lang="ru-RU" sz="1600" i="1" dirty="0" err="1" smtClean="0"/>
              <a:t>Маковей</a:t>
            </a:r>
            <a:r>
              <a:rPr lang="ru-RU" sz="1600" i="1" dirty="0" smtClean="0"/>
              <a:t> Мария Михайловна, тел. (34670) 36-3-65</a:t>
            </a:r>
            <a:br>
              <a:rPr lang="ru-RU" sz="1600" i="1" dirty="0" smtClean="0"/>
            </a:br>
            <a:r>
              <a:rPr lang="ru-RU" sz="1600" i="1" dirty="0" smtClean="0"/>
              <a:t>специалисты (34670) 36-5-72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pic>
        <p:nvPicPr>
          <p:cNvPr id="3" name="Рисунок 7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3309324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5696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1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048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4"/>
          <p:cNvSpPr>
            <a:spLocks noChangeArrowheads="1"/>
          </p:cNvSpPr>
          <p:nvPr/>
        </p:nvSpPr>
        <p:spPr bwMode="auto">
          <a:xfrm>
            <a:off x="476250" y="1971675"/>
            <a:ext cx="82724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Формирование и исполнение бюджета сельского поселения </a:t>
            </a:r>
            <a:r>
              <a:rPr lang="ru-RU" sz="1600" b="1" i="1" dirty="0" err="1">
                <a:solidFill>
                  <a:srgbClr val="000000"/>
                </a:solidFill>
                <a:latin typeface="Times New Roman" pitchFamily="18" charset="0"/>
              </a:rPr>
              <a:t>Сорум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 (далее по тексту – бюджет поселения) осуществлялось в соответствии с Бюджетным кодексом Российской Федерации от 31 июля 1998 года № 145-ФЗ, приказом Министерства финансов Российской Федерации от 21 декабря 2012 года № 171 н «Об утверждении Указаний о порядке применения бюджетной классификации Российской Федерации на 2015 год и на плановый период 2016 и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</a:rPr>
              <a:t>2017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годов», Положением об отдельных вопросах организации и осуществления бюджетного процесса в сельском поселении </a:t>
            </a:r>
            <a:r>
              <a:rPr lang="ru-RU" sz="1600" b="1" i="1" dirty="0" err="1">
                <a:solidFill>
                  <a:srgbClr val="000000"/>
                </a:solidFill>
                <a:latin typeface="Times New Roman" pitchFamily="18" charset="0"/>
              </a:rPr>
              <a:t>Сорум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, утвержденным решением Совета депутатов сельского поселения </a:t>
            </a:r>
            <a:r>
              <a:rPr lang="ru-RU" sz="1600" b="1" i="1" dirty="0" err="1">
                <a:solidFill>
                  <a:srgbClr val="000000"/>
                </a:solidFill>
                <a:latin typeface="Times New Roman" pitchFamily="18" charset="0"/>
              </a:rPr>
              <a:t>Сорум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 от 25 ноября 2008 года № 24. </a:t>
            </a:r>
          </a:p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Финансирование расходов бюджета поселения осуществлялось в 2015 году в соответствии с решением Совета депутатов сельского поселения </a:t>
            </a:r>
            <a:r>
              <a:rPr lang="ru-RU" sz="1600" b="1" i="1" dirty="0" err="1">
                <a:solidFill>
                  <a:srgbClr val="000000"/>
                </a:solidFill>
                <a:latin typeface="Times New Roman" pitchFamily="18" charset="0"/>
              </a:rPr>
              <a:t>Сорум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 от 10 декабря 2015 года № 37 «О бюджете сельского поселения </a:t>
            </a:r>
            <a:r>
              <a:rPr lang="ru-RU" sz="1600" b="1" i="1" dirty="0" err="1">
                <a:solidFill>
                  <a:srgbClr val="000000"/>
                </a:solidFill>
                <a:latin typeface="Times New Roman" pitchFamily="18" charset="0"/>
              </a:rPr>
              <a:t>Сорум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 на 2015 год и плановый период 2016 и 2017 годов». </a:t>
            </a:r>
          </a:p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         Формирование объема и структуры расходов бюджета поселения на очередной финансовый год и плановый период осуществлялось с учетом положений Бюджетного Послания Президента Российской Федерации Федеральному Собранию от 28 июня 2013 года «О бюджетной политике в 2013 – 2015 годах» и поручений Губернатора Ханты-Мансийского автономного округа – Югры.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476250" y="2205038"/>
            <a:ext cx="81280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В качестве основных приоритетов бюджетных расходов определено безусловное выполнение социальных обязательств: </a:t>
            </a:r>
          </a:p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выплата заработной платы работникам бюджетной сферы;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повышение качества жизни населения;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реализация мер, направленных на стабилизацию ситуации на рынке труда;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предоставление в полном объеме населению поселения качественных услуг культуры;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совершенствование правового положения муниципальных учреждений социальной сферы; </a:t>
            </a:r>
          </a:p>
          <a:p>
            <a:pPr indent="449263" algn="just"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проведение мероприятий, направленных на модернизацию и технологическое развитие экономики поселения, повышение ее энергетической эффективности.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Группа 3"/>
          <p:cNvGrpSpPr>
            <a:grpSpLocks/>
          </p:cNvGrpSpPr>
          <p:nvPr/>
        </p:nvGrpSpPr>
        <p:grpSpPr bwMode="auto">
          <a:xfrm>
            <a:off x="3143250" y="2174875"/>
            <a:ext cx="5294313" cy="4219575"/>
            <a:chOff x="3143489" y="2175072"/>
            <a:chExt cx="5293631" cy="4219574"/>
          </a:xfrm>
        </p:grpSpPr>
        <p:sp>
          <p:nvSpPr>
            <p:cNvPr id="7" name="Полилиния 6"/>
            <p:cNvSpPr/>
            <p:nvPr/>
          </p:nvSpPr>
          <p:spPr>
            <a:xfrm rot="21600000">
              <a:off x="3143489" y="2175072"/>
              <a:ext cx="5293631" cy="1220788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6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Доходы 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24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12 574,2 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 rot="21600000">
              <a:off x="3143489" y="3611760"/>
              <a:ext cx="5293631" cy="1219200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0" rIns="128016" bIns="68581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Расходы – </a:t>
              </a:r>
              <a:r>
                <a:rPr lang="ru-RU" sz="24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14 288,4 </a:t>
              </a:r>
              <a:r>
                <a:rPr lang="ru-RU" sz="21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тыс</a:t>
              </a:r>
              <a:r>
                <a:rPr lang="ru-RU" sz="21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 rot="21600000">
              <a:off x="3143489" y="5173859"/>
              <a:ext cx="5293631" cy="1220787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7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Дефицит 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 </a:t>
              </a:r>
              <a:r>
                <a:rPr lang="ru-RU" sz="24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1714,2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  <p:pic>
        <p:nvPicPr>
          <p:cNvPr id="17415" name="Рисунок 11" descr="Вырезка экрана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3424238"/>
            <a:ext cx="571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95636" y="5174572"/>
            <a:ext cx="1620180" cy="122007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331641" y="3708627"/>
            <a:ext cx="1368151" cy="102492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95636" y="3702881"/>
            <a:ext cx="1652969" cy="123828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295636" y="2265613"/>
            <a:ext cx="1620180" cy="121372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Рисунок 2" descr="Вырезка экрана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" y="455613"/>
            <a:ext cx="10715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56544116"/>
              </p:ext>
            </p:extLst>
          </p:nvPr>
        </p:nvGraphicFramePr>
        <p:xfrm>
          <a:off x="393700" y="2273300"/>
          <a:ext cx="8264525" cy="4048125"/>
        </p:xfrm>
        <a:graphic>
          <a:graphicData uri="http://schemas.openxmlformats.org/presentationml/2006/ole">
            <p:oleObj spid="_x0000_s18450" name="Worksheet" r:id="rId6" imgW="8334424" imgH="4076807" progId="Excel.Shee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Рисунок 2" descr="Вырезка экрана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6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4664830"/>
              </p:ext>
            </p:extLst>
          </p:nvPr>
        </p:nvGraphicFramePr>
        <p:xfrm>
          <a:off x="-20638" y="1484313"/>
          <a:ext cx="9155113" cy="4799012"/>
        </p:xfrm>
        <a:graphic>
          <a:graphicData uri="http://schemas.openxmlformats.org/presentationml/2006/ole">
            <p:oleObj spid="_x0000_s20498" name="Worksheet" r:id="rId5" imgW="8982013" imgH="4819664" progId="Excel.Shee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0441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"/>
            <a:ext cx="6420444" cy="126876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 исполнения расходной части бюджета сельского поселения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Сорум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полугодие 2016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года                                  по функциональной структуре расходов. </a:t>
            </a:r>
            <a:endParaRPr lang="ru-RU" alt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9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2977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6911473"/>
              </p:ext>
            </p:extLst>
          </p:nvPr>
        </p:nvGraphicFramePr>
        <p:xfrm>
          <a:off x="552450" y="1628775"/>
          <a:ext cx="8039100" cy="4586834"/>
        </p:xfrm>
        <a:graphic>
          <a:graphicData uri="http://schemas.openxmlformats.org/drawingml/2006/table">
            <a:tbl>
              <a:tblPr/>
              <a:tblGrid>
                <a:gridCol w="2994025"/>
                <a:gridCol w="1736725"/>
                <a:gridCol w="1730375"/>
                <a:gridCol w="1577975"/>
              </a:tblGrid>
              <a:tr h="3270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н о в а н и е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1 полугодие  2016 года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10 995  100,00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4 993 757,08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45,42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396 000,00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279 264,57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70,52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131 800,00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47 889,40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36,33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432 000,00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257 484,69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59,60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6 492 500,00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601 471,46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5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2 942 300,00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2 171 600,00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68 300,00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7 939 000,00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5 906 935,00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29 397 000,00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14 288 402,20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48,60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Рисунок 2" descr="Вырезка экрана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3321741"/>
              </p:ext>
            </p:extLst>
          </p:nvPr>
        </p:nvGraphicFramePr>
        <p:xfrm>
          <a:off x="130175" y="1971675"/>
          <a:ext cx="8040688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224644"/>
            <a:ext cx="6420444" cy="9001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коммунальное хозяйство. </a:t>
            </a:r>
            <a:endParaRPr lang="ru-RU" alt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7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30729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4978589"/>
              </p:ext>
            </p:extLst>
          </p:nvPr>
        </p:nvGraphicFramePr>
        <p:xfrm>
          <a:off x="749300" y="1409700"/>
          <a:ext cx="7086600" cy="2260600"/>
        </p:xfrm>
        <a:graphic>
          <a:graphicData uri="http://schemas.openxmlformats.org/presentationml/2006/ole">
            <p:oleObj spid="_x0000_s30741" name="Worksheet" r:id="rId5" imgW="7086488" imgH="2257455" progId="Excel.Sheet.8">
              <p:embed/>
            </p:oleObj>
          </a:graphicData>
        </a:graphic>
      </p:graphicFrame>
      <p:graphicFrame>
        <p:nvGraphicFramePr>
          <p:cNvPr id="3076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5599961"/>
              </p:ext>
            </p:extLst>
          </p:nvPr>
        </p:nvGraphicFramePr>
        <p:xfrm>
          <a:off x="971550" y="3846513"/>
          <a:ext cx="6913563" cy="2842261"/>
        </p:xfrm>
        <a:graphic>
          <a:graphicData uri="http://schemas.openxmlformats.org/drawingml/2006/table">
            <a:tbl>
              <a:tblPr/>
              <a:tblGrid>
                <a:gridCol w="3203575"/>
                <a:gridCol w="1858963"/>
                <a:gridCol w="1851025"/>
              </a:tblGrid>
              <a:tr h="2079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 том числе:</a:t>
                      </a:r>
                    </a:p>
                  </a:txBody>
                  <a:tcPr marL="9526" marR="9526" marT="95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н о в а н и е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1 полугодие 2016 года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349 500,00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119 110,78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6 143 000,00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482 360,68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6 365 900,00 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601 471,46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443</Words>
  <Application>Microsoft Office PowerPoint</Application>
  <PresentationFormat>Экран (4:3)</PresentationFormat>
  <Paragraphs>140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Воздушный поток</vt:lpstr>
      <vt:lpstr>Worksheet</vt:lpstr>
      <vt:lpstr>Сельское поселение Сорум Белоярский район Ханты-Мансийский автономный округ-Югра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Администрация сельского поселения Сорум  Адрес фактический:  ул.Центральная, 34.  п.Сорум, Белоярский р-н, ХМАО-ЮГРА E-mail: admsorum86@yandex.ru  Глава администрации Маковей Мария Михайловна, тел. (34670) 36-3-65 специалисты (34670) 36-5-72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user</cp:lastModifiedBy>
  <cp:revision>141</cp:revision>
  <dcterms:created xsi:type="dcterms:W3CDTF">2013-10-15T13:32:53Z</dcterms:created>
  <dcterms:modified xsi:type="dcterms:W3CDTF">2016-11-22T04:35:20Z</dcterms:modified>
</cp:coreProperties>
</file>